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embeddedFontLst>
    <p:embeddedFont>
      <p:font typeface="Montserrat"/>
      <p:regular r:id="rId66"/>
      <p:bold r:id="rId67"/>
      <p:italic r:id="rId68"/>
      <p:boldItalic r:id="rId69"/>
    </p:embeddedFont>
    <p:embeddedFont>
      <p:font typeface="Lato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Lato-boldItalic.fntdata"/><Relationship Id="rId72" Type="http://schemas.openxmlformats.org/officeDocument/2006/relationships/font" Target="fonts/Lato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Lato-bold.fntdata"/><Relationship Id="rId70" Type="http://schemas.openxmlformats.org/officeDocument/2006/relationships/font" Target="fonts/Lat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Montserrat-italic.fntdata"/><Relationship Id="rId23" Type="http://schemas.openxmlformats.org/officeDocument/2006/relationships/slide" Target="slides/slide18.xml"/><Relationship Id="rId67" Type="http://schemas.openxmlformats.org/officeDocument/2006/relationships/font" Target="fonts/Montserrat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6508bdd4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6508bdd4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6508bdd4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6508bdd4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9f32b9cb6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9f32b9cb6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9f32b9cb6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9f32b9cb6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9f32b9cb6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9f32b9cb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9f32b9cb6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9f32b9cb6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9f32b9cb6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9f32b9cb6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9f32b9cb6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9f32b9cb6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9f32b9cb6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9f32b9cb6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9f32b9cb6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9f32b9cb6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9f32b9cb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9f32b9cb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9f32b9cb6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9f32b9cb6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9f32b9cb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9f32b9cb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9f32b9cb6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9f32b9cb6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9f32b9cb6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9f32b9cb6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9f32b9cb6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9f32b9cb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9f41319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9f41319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9f413191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9f413191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9f32b9cb6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9f32b9cb6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9f413191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9f413191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9f413191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9f413191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e711d32e2ddfb75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e711d32e2ddfb75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9f413191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9f413191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9f413191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9f413191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9f413191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9f413191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9f413191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9f413191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9f413191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9f413191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9f413191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9f413191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9f413191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9f413191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9f413191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49f413191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9f413191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9f413191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9f413191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9f413191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6508bdd4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6508bdd4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9f32b9cb6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49f32b9cb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9f413191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9f413191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49f413191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49f413191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9f413191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9f413191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9f413191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9f413191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49f4131919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49f413191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9f413191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9f413191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49f413191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49f413191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49f413191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49f413191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49f413191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49f413191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6508bdd4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6508bdd4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49f4131919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49f4131919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f4131919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f413191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9f4131919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9f4131919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49f4131919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49f4131919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49f4131919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49f4131919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9f4131919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9f4131919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49f32b9cb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49f32b9cb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9f413191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49f413191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e711d32e2ddfb75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e711d32e2ddfb75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49f4131919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49f413191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9f32b9cb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9f32b9cb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49f4131919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49f4131919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9f32b9cb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9f32b9cb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6508bdd4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6508bdd4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6508bdd4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6508bdd4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Relationship Id="rId4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Relationship Id="rId4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Relationship Id="rId4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132675" y="1902975"/>
            <a:ext cx="56961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Análise do RANSAC sobre algoritmo de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odometria visual com imagens estéreo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Vanessa Dantas de Souto Costa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</a:t>
            </a:r>
            <a:r>
              <a:rPr lang="pt-BR"/>
              <a:t>anessa.dantas796@gmail.com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1297513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Estéreo</a:t>
            </a:r>
            <a:endParaRPr/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799288" y="445950"/>
            <a:ext cx="7815600" cy="3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016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a odometria visual estéreo, consiste no uso de duas câmeras cuja calibração deve ser conhecida (seja por especificação do produto ou por outros métodos de </a:t>
            </a:r>
            <a:r>
              <a:rPr lang="pt-BR" sz="1400">
                <a:latin typeface="Arial"/>
                <a:ea typeface="Arial"/>
                <a:cs typeface="Arial"/>
                <a:sym typeface="Arial"/>
              </a:rPr>
              <a:t>calibração</a:t>
            </a:r>
            <a:r>
              <a:rPr lang="pt-BR" sz="1400">
                <a:latin typeface="Arial"/>
                <a:ea typeface="Arial"/>
                <a:cs typeface="Arial"/>
                <a:sym typeface="Arial"/>
              </a:rPr>
              <a:t>, como alguns descritos em [Kaehler &amp; Bradski 2016]), este modelo permite resolver o problema de escala da visão monocular, pois através de duas imagens é possível determinar a profundidade.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10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90750"/>
            <a:ext cx="9144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127367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Correspondência</a:t>
            </a:r>
            <a:endParaRPr/>
          </a:p>
        </p:txBody>
      </p:sp>
      <p:sp>
        <p:nvSpPr>
          <p:cNvPr id="201" name="Google Shape;201;p23"/>
          <p:cNvSpPr txBox="1"/>
          <p:nvPr>
            <p:ph idx="1" type="body"/>
          </p:nvPr>
        </p:nvSpPr>
        <p:spPr>
          <a:xfrm>
            <a:off x="745475" y="352075"/>
            <a:ext cx="7815600" cy="3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016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A correspondência ou retificação da imagem consiste em projetá-la, segundo seu próprio feixe perspectivo para um plano horizontal. Em outras palavras, podemos modificar de modo a tentar eliminar os ângulos de atitude da câmera em relação a um dado referencial, bem como a distância focal da imagem, 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225" y="1408826"/>
            <a:ext cx="4581500" cy="35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5" y="0"/>
            <a:ext cx="911218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4"/>
          <p:cNvSpPr txBox="1"/>
          <p:nvPr>
            <p:ph type="title"/>
          </p:nvPr>
        </p:nvSpPr>
        <p:spPr>
          <a:xfrm>
            <a:off x="1273675" y="0"/>
            <a:ext cx="7815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Reconstrução (Projeção e Visão Tridimensional)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1273675" y="0"/>
            <a:ext cx="7815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Reconstrução (Projeção e Visão Tridimensional)</a:t>
            </a:r>
            <a:endParaRPr/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999" y="571499"/>
            <a:ext cx="1867050" cy="441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Reconstrução (Projeção e Visão Tridimensional)</a:t>
            </a:r>
            <a:endParaRPr/>
          </a:p>
        </p:txBody>
      </p:sp>
      <p:sp>
        <p:nvSpPr>
          <p:cNvPr id="220" name="Google Shape;220;p26"/>
          <p:cNvSpPr txBox="1"/>
          <p:nvPr>
            <p:ph idx="1" type="body"/>
          </p:nvPr>
        </p:nvSpPr>
        <p:spPr>
          <a:xfrm>
            <a:off x="745475" y="352075"/>
            <a:ext cx="7815600" cy="3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0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Cálculo da Profundidade por Triangulação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5" y="1116768"/>
            <a:ext cx="4345775" cy="339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116773"/>
            <a:ext cx="4581500" cy="125695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 txBox="1"/>
          <p:nvPr>
            <p:ph idx="1" type="body"/>
          </p:nvPr>
        </p:nvSpPr>
        <p:spPr>
          <a:xfrm>
            <a:off x="4672700" y="2373725"/>
            <a:ext cx="3745500" cy="25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016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disp representa a disparidade e é calculada pela diferença entre os pontos correspondentes da imagem da direita em relação à esquerda, T corresponde à linha de base, f é a distância focal e Z é a profundidade.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Reconstrução (Projeção e Visão Tridimensional)</a:t>
            </a:r>
            <a:endParaRPr/>
          </a:p>
        </p:txBody>
      </p:sp>
      <p:sp>
        <p:nvSpPr>
          <p:cNvPr id="229" name="Google Shape;229;p27"/>
          <p:cNvSpPr txBox="1"/>
          <p:nvPr>
            <p:ph idx="1" type="body"/>
          </p:nvPr>
        </p:nvSpPr>
        <p:spPr>
          <a:xfrm>
            <a:off x="745475" y="352075"/>
            <a:ext cx="7815600" cy="3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0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Cálculo da Nuvem de Pontos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5053725" y="913350"/>
            <a:ext cx="3745500" cy="40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016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Para que possamos calcular a nuvem de pontos, é necessário uma matriz de reprojeção Q para projetar os pontos bidimensionais da imagem no plano tridimensional da nuvem de pontos, ou seja, os pontos citados contêm a distância X,Y e Z no plano tridimensional da nuvem de pontos. Para esse cálculo devemos utilizamos os valores </a:t>
            </a:r>
            <a:r>
              <a:rPr lang="pt-BR" sz="1400">
                <a:latin typeface="Arial"/>
                <a:ea typeface="Arial"/>
                <a:cs typeface="Arial"/>
                <a:sym typeface="Arial"/>
              </a:rPr>
              <a:t>intrínsecos</a:t>
            </a:r>
            <a:r>
              <a:rPr lang="pt-BR" sz="1400">
                <a:latin typeface="Arial"/>
                <a:ea typeface="Arial"/>
                <a:cs typeface="Arial"/>
                <a:sym typeface="Arial"/>
              </a:rPr>
              <a:t> da câmera já mencionados (f , T e as coordenadas x e y dos pontos principais da câmera esquerda).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23" y="845810"/>
            <a:ext cx="5012787" cy="413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Odometria Visual</a:t>
            </a:r>
            <a:endParaRPr/>
          </a:p>
        </p:txBody>
      </p:sp>
      <p:sp>
        <p:nvSpPr>
          <p:cNvPr id="237" name="Google Shape;237;p28"/>
          <p:cNvSpPr txBox="1"/>
          <p:nvPr>
            <p:ph idx="1" type="body"/>
          </p:nvPr>
        </p:nvSpPr>
        <p:spPr>
          <a:xfrm>
            <a:off x="745475" y="352075"/>
            <a:ext cx="7815600" cy="3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016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A odometria visual é o método para determinar a posição e a orientação de um robô, analisando as imagens da câmera associadas.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 rotWithShape="1">
          <a:blip r:embed="rId3">
            <a:alphaModFix/>
          </a:blip>
          <a:srcRect b="4915" l="0" r="0" t="0"/>
          <a:stretch/>
        </p:blipFill>
        <p:spPr>
          <a:xfrm>
            <a:off x="651475" y="1016025"/>
            <a:ext cx="7608300" cy="40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RANSAC</a:t>
            </a:r>
            <a:endParaRPr/>
          </a:p>
        </p:txBody>
      </p:sp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745475" y="352075"/>
            <a:ext cx="7815600" cy="3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0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Random sample consensus (RANSAC) constitui um método para estimar os parâmetros de um determinado modelo a partir de um conjunto de dados contaminados por grandes quantidades de outliers.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1016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531" y="1276725"/>
            <a:ext cx="3612325" cy="361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do RANSAC</a:t>
            </a:r>
            <a:endParaRPr/>
          </a:p>
        </p:txBody>
      </p:sp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745475" y="733800"/>
            <a:ext cx="7815600" cy="3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016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O algoritmo RANSAC é um método de detecção atípica, ou seja, tem o objetivo de diminuir o erro do sistema, escolhendo um grupo com número mínimo pontos dependendo do modelo matemático (reta, plano, círculo, matriz de rotação e translação, entre outros) para criar uma "hipótese", ou seja, um modelo que calcule a rotação e translação feita pela câmera. Um pressuposto básico é que os dados consistem em "inliers", isto é, dados cuja distribuição pode ser explicada por algum conjunto de parâmetros de modelo, embora possam estar sujeitos a ruído, e "outliers"que são dados que não se encaixam no modelo. A hipótese com maior número de inliers é escolhida como a verdadeira transformação de posição da câmera.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10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1016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do RANSAC</a:t>
            </a:r>
            <a:endParaRPr/>
          </a:p>
        </p:txBody>
      </p:sp>
      <p:sp>
        <p:nvSpPr>
          <p:cNvPr id="257" name="Google Shape;257;p31"/>
          <p:cNvSpPr txBox="1"/>
          <p:nvPr>
            <p:ph idx="1" type="body"/>
          </p:nvPr>
        </p:nvSpPr>
        <p:spPr>
          <a:xfrm>
            <a:off x="745475" y="352075"/>
            <a:ext cx="7815600" cy="3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0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Algoritmo Genético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1016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024" y="483450"/>
            <a:ext cx="6804501" cy="466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ctrTitle"/>
          </p:nvPr>
        </p:nvSpPr>
        <p:spPr>
          <a:xfrm>
            <a:off x="3132675" y="1902975"/>
            <a:ext cx="56961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do RANSAC</a:t>
            </a:r>
            <a:endParaRPr/>
          </a:p>
        </p:txBody>
      </p:sp>
      <p:sp>
        <p:nvSpPr>
          <p:cNvPr id="264" name="Google Shape;264;p32"/>
          <p:cNvSpPr txBox="1"/>
          <p:nvPr>
            <p:ph idx="1" type="body"/>
          </p:nvPr>
        </p:nvSpPr>
        <p:spPr>
          <a:xfrm>
            <a:off x="745475" y="352075"/>
            <a:ext cx="7815600" cy="3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0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Teste Exaustivo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1016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75" y="666363"/>
            <a:ext cx="757237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ctrTitle"/>
          </p:nvPr>
        </p:nvSpPr>
        <p:spPr>
          <a:xfrm>
            <a:off x="3132675" y="1902975"/>
            <a:ext cx="56961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TRABALHOS RELACIONADOS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Trabalhos Relacionados</a:t>
            </a:r>
            <a:endParaRPr/>
          </a:p>
        </p:txBody>
      </p:sp>
      <p:sp>
        <p:nvSpPr>
          <p:cNvPr id="276" name="Google Shape;276;p34"/>
          <p:cNvSpPr txBox="1"/>
          <p:nvPr>
            <p:ph idx="1" type="body"/>
          </p:nvPr>
        </p:nvSpPr>
        <p:spPr>
          <a:xfrm>
            <a:off x="732050" y="223500"/>
            <a:ext cx="7815600" cy="3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016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Conforme discorrido no Capítulo 1, esse projeto surgiu embasado em [Scaramuzza &amp; Fraundorfer 2011b] e na pesquisa de odometria visual com imagens estéreo desenvolvida pela equipe do NatalNet, coordenada pelo Prof. Dr. Bruno Marques Ferreira da Silva.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1016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34"/>
          <p:cNvPicPr preferRelativeResize="0"/>
          <p:nvPr/>
        </p:nvPicPr>
        <p:blipFill rotWithShape="1">
          <a:blip r:embed="rId3">
            <a:alphaModFix/>
          </a:blip>
          <a:srcRect b="6288" l="0" r="0" t="0"/>
          <a:stretch/>
        </p:blipFill>
        <p:spPr>
          <a:xfrm>
            <a:off x="584075" y="1342950"/>
            <a:ext cx="8111525" cy="38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Trabalhos Relacionados</a:t>
            </a:r>
            <a:endParaRPr/>
          </a:p>
        </p:txBody>
      </p:sp>
      <p:sp>
        <p:nvSpPr>
          <p:cNvPr id="283" name="Google Shape;283;p35"/>
          <p:cNvSpPr txBox="1"/>
          <p:nvPr>
            <p:ph idx="1" type="body"/>
          </p:nvPr>
        </p:nvSpPr>
        <p:spPr>
          <a:xfrm>
            <a:off x="731350" y="733800"/>
            <a:ext cx="7815600" cy="3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016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Trabalho de [Scaramuzza 2011] faz uma análise do RANSAC sob um sistema de odometria visual monocular.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016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016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1016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Trabalho de conclusão de curso, foi [Hossein-Nejad &amp; Nasri 2016]. Nele, é proposto um método para escolha do limiar do RANSAC, no qual o valor limite é calculado com base na variação entre as classes de correspondência correta e incompatibilidade. 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ctrTitle"/>
          </p:nvPr>
        </p:nvSpPr>
        <p:spPr>
          <a:xfrm>
            <a:off x="3132675" y="1902975"/>
            <a:ext cx="56961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 PROBLEMA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Odometria e variações no ambiente</a:t>
            </a:r>
            <a:endParaRPr/>
          </a:p>
        </p:txBody>
      </p:sp>
      <p:sp>
        <p:nvSpPr>
          <p:cNvPr id="294" name="Google Shape;294;p37"/>
          <p:cNvSpPr txBox="1"/>
          <p:nvPr>
            <p:ph idx="1" type="body"/>
          </p:nvPr>
        </p:nvSpPr>
        <p:spPr>
          <a:xfrm>
            <a:off x="3584920" y="666125"/>
            <a:ext cx="4962600" cy="3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016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Para VO trabalhar de forma eficaz, deve haver iluminação satisfatória no ambiente e uma cena estática com textura suficiente para permitir que movimento aparente possa ser extraído. Além disso, consecutivos quadros devem ser capturados, garantindo que eles tenham superposição de cena aceitável. [Scaramuzza &amp; Fraundorfer 2011b]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1016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50" y="520775"/>
            <a:ext cx="7827900" cy="45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type="title"/>
          </p:nvPr>
        </p:nvSpPr>
        <p:spPr>
          <a:xfrm>
            <a:off x="968900" y="0"/>
            <a:ext cx="7913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/>
              <a:t>Cálculo da Disparidade em imagens estéreo para pontos distantes</a:t>
            </a:r>
            <a:endParaRPr/>
          </a:p>
        </p:txBody>
      </p:sp>
      <p:sp>
        <p:nvSpPr>
          <p:cNvPr id="301" name="Google Shape;301;p38"/>
          <p:cNvSpPr txBox="1"/>
          <p:nvPr>
            <p:ph idx="1" type="body"/>
          </p:nvPr>
        </p:nvSpPr>
        <p:spPr>
          <a:xfrm>
            <a:off x="5905500" y="975675"/>
            <a:ext cx="3238200" cy="3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016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o erro de correspondência de cada componente no cáLculo da disparidade afeta a profundidade.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101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Ao tratar de pontos distantes, o caso estéreo é degenerado para monocular.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101600" rtl="0" algn="just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1525"/>
            <a:ext cx="6031424" cy="41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ctrTitle"/>
          </p:nvPr>
        </p:nvSpPr>
        <p:spPr>
          <a:xfrm>
            <a:off x="3132675" y="1902975"/>
            <a:ext cx="56961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ALGORITMO E ABORDAGEM DO PROBLEMA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/>
              <a:t>Estrutura do Algoritmo de Odometria Visual</a:t>
            </a:r>
            <a:endParaRPr/>
          </a:p>
        </p:txBody>
      </p:sp>
      <p:pic>
        <p:nvPicPr>
          <p:cNvPr id="313" name="Google Shape;3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925" y="357200"/>
            <a:ext cx="7310125" cy="4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Estrutura do Algoritmo de Odometria Visual</a:t>
            </a:r>
            <a:endParaRPr/>
          </a:p>
        </p:txBody>
      </p:sp>
      <p:pic>
        <p:nvPicPr>
          <p:cNvPr id="319" name="Google Shape;3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450"/>
            <a:ext cx="8839198" cy="267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1285600" y="179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Contextualização com o mundo atual</a:t>
            </a:r>
            <a:endParaRPr/>
          </a:p>
        </p:txBody>
      </p:sp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747550" y="733800"/>
            <a:ext cx="7815600" cy="3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odometria visual é um dos métodos mais usados para sistemas de navegação autônoma [Guedes Maidana 2017]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Introduzida pela primeira vez para os robôs planetários operando em Marte - Moravec 1980, vide [ Visual Odometry (VO) n.d.].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57175"/>
            <a:ext cx="8839202" cy="2699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Estrutura do Algoritmo de Odometria Visual</a:t>
            </a:r>
            <a:endParaRPr/>
          </a:p>
        </p:txBody>
      </p:sp>
      <p:pic>
        <p:nvPicPr>
          <p:cNvPr id="325" name="Google Shape;3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075" y="699775"/>
            <a:ext cx="6982299" cy="392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Medição do Erro</a:t>
            </a:r>
            <a:endParaRPr/>
          </a:p>
        </p:txBody>
      </p:sp>
      <p:sp>
        <p:nvSpPr>
          <p:cNvPr id="331" name="Google Shape;331;p43"/>
          <p:cNvSpPr txBox="1"/>
          <p:nvPr>
            <p:ph idx="1" type="body"/>
          </p:nvPr>
        </p:nvSpPr>
        <p:spPr>
          <a:xfrm>
            <a:off x="731350" y="733800"/>
            <a:ext cx="7815600" cy="3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016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A métrica utilizada para determinar se o threshold melhorou ou não o desempenho do projeto foi a média do erro de translação calculado pelo devlopment kit do dataset [Geiger et al. 2012].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101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Tem base no erro de rotação que usa como métrica o erro de posição relativa (erro entre todas as correspondências).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101600" rtl="0" algn="just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do RANSAC: Teste Exaustivo</a:t>
            </a:r>
            <a:endParaRPr/>
          </a:p>
        </p:txBody>
      </p:sp>
      <p:pic>
        <p:nvPicPr>
          <p:cNvPr id="337" name="Google Shape;3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75" y="666363"/>
            <a:ext cx="757237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do RANSAC: Teste Exaustivo</a:t>
            </a:r>
            <a:endParaRPr/>
          </a:p>
        </p:txBody>
      </p:sp>
      <p:pic>
        <p:nvPicPr>
          <p:cNvPr id="343" name="Google Shape;3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325"/>
            <a:ext cx="9144000" cy="4978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6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do RANSAC: Algoritmo Genético</a:t>
            </a:r>
            <a:endParaRPr/>
          </a:p>
        </p:txBody>
      </p:sp>
      <p:pic>
        <p:nvPicPr>
          <p:cNvPr id="349" name="Google Shape;3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024" y="483450"/>
            <a:ext cx="6804501" cy="466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do RANSAC: Algoritmo Genético</a:t>
            </a:r>
            <a:endParaRPr/>
          </a:p>
        </p:txBody>
      </p:sp>
      <p:pic>
        <p:nvPicPr>
          <p:cNvPr id="355" name="Google Shape;3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738" y="854725"/>
            <a:ext cx="6336525" cy="38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do RANSAC: Algoritmo Genético</a:t>
            </a:r>
            <a:endParaRPr/>
          </a:p>
        </p:txBody>
      </p:sp>
      <p:pic>
        <p:nvPicPr>
          <p:cNvPr id="361" name="Google Shape;3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988" y="475325"/>
            <a:ext cx="5384026" cy="466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do RANSAC: Algoritmo Genético</a:t>
            </a:r>
            <a:endParaRPr/>
          </a:p>
        </p:txBody>
      </p:sp>
      <p:pic>
        <p:nvPicPr>
          <p:cNvPr id="367" name="Google Shape;3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950" y="614050"/>
            <a:ext cx="6134100" cy="43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do RANSAC: Algoritmo Genético</a:t>
            </a:r>
            <a:endParaRPr/>
          </a:p>
        </p:txBody>
      </p:sp>
      <p:pic>
        <p:nvPicPr>
          <p:cNvPr id="373" name="Google Shape;3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150" y="625975"/>
            <a:ext cx="5931700" cy="42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do RANSAC: Algoritmo Genético</a:t>
            </a:r>
            <a:endParaRPr/>
          </a:p>
        </p:txBody>
      </p:sp>
      <p:pic>
        <p:nvPicPr>
          <p:cNvPr id="379" name="Google Shape;3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7675"/>
            <a:ext cx="9144000" cy="300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Motivação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721675" y="1208000"/>
            <a:ext cx="7815600" cy="3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Pesquisa do Prof. Dr. Bruno Marques Ferreira da Silva.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Ressalva: os algoritmos desenvolvidos não são robustos a ambientes dinâmicos.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2820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721675" y="3635100"/>
            <a:ext cx="78156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O objetivo do projeto é estudar o efeito da parametrização do RANSAC no projeto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de odometria visual em ambientes dinâmicos, usando imagens estéreo provenientes do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dataset KITTI [Geiger et al. 2012].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/>
          <p:nvPr>
            <p:ph type="ctrTitle"/>
          </p:nvPr>
        </p:nvSpPr>
        <p:spPr>
          <a:xfrm>
            <a:off x="3132675" y="1902975"/>
            <a:ext cx="56961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EXPERIMENTOS</a:t>
            </a:r>
            <a:endParaRPr sz="2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3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do RANSAC: Teste Exaustivo</a:t>
            </a:r>
            <a:endParaRPr/>
          </a:p>
        </p:txBody>
      </p:sp>
      <p:sp>
        <p:nvSpPr>
          <p:cNvPr id="390" name="Google Shape;390;p53"/>
          <p:cNvSpPr txBox="1"/>
          <p:nvPr>
            <p:ph idx="1" type="body"/>
          </p:nvPr>
        </p:nvSpPr>
        <p:spPr>
          <a:xfrm>
            <a:off x="850400" y="436150"/>
            <a:ext cx="7815600" cy="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016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Para o teste exaustivo executamos o projeto rgbd_rtk com faixa de valores de threshold distintos para os datasets de odometria da KITTI 01, 03, 04 e 06. 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9150"/>
            <a:ext cx="2928283" cy="36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8275" y="1897590"/>
            <a:ext cx="6215724" cy="324591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3"/>
          <p:cNvSpPr txBox="1"/>
          <p:nvPr>
            <p:ph type="title"/>
          </p:nvPr>
        </p:nvSpPr>
        <p:spPr>
          <a:xfrm>
            <a:off x="1273675" y="98350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Exaustivo: Sequência 04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4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Exaustivo: Sequência 03</a:t>
            </a:r>
            <a:endParaRPr/>
          </a:p>
        </p:txBody>
      </p:sp>
      <p:pic>
        <p:nvPicPr>
          <p:cNvPr id="399" name="Google Shape;39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6900"/>
            <a:ext cx="3014650" cy="45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4650" y="709300"/>
            <a:ext cx="6129349" cy="3197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717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5"/>
          <p:cNvSpPr txBox="1"/>
          <p:nvPr>
            <p:ph type="title"/>
          </p:nvPr>
        </p:nvSpPr>
        <p:spPr>
          <a:xfrm>
            <a:off x="2690825" y="0"/>
            <a:ext cx="6191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Exaustivo: Sequência 01</a:t>
            </a:r>
            <a:endParaRPr/>
          </a:p>
        </p:txBody>
      </p:sp>
      <p:pic>
        <p:nvPicPr>
          <p:cNvPr id="407" name="Google Shape;40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1750" y="840275"/>
            <a:ext cx="6572251" cy="3444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6"/>
          <p:cNvSpPr txBox="1"/>
          <p:nvPr>
            <p:ph type="title"/>
          </p:nvPr>
        </p:nvSpPr>
        <p:spPr>
          <a:xfrm>
            <a:off x="2690825" y="0"/>
            <a:ext cx="6191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Exaustivo: Sequência 06</a:t>
            </a:r>
            <a:endParaRPr/>
          </a:p>
        </p:txBody>
      </p:sp>
      <p:pic>
        <p:nvPicPr>
          <p:cNvPr id="413" name="Google Shape;41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52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700" y="948940"/>
            <a:ext cx="6691300" cy="3493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7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do RANSAC: Algoritmo Genético</a:t>
            </a:r>
            <a:endParaRPr/>
          </a:p>
        </p:txBody>
      </p:sp>
      <p:sp>
        <p:nvSpPr>
          <p:cNvPr id="420" name="Google Shape;420;p57"/>
          <p:cNvSpPr txBox="1"/>
          <p:nvPr>
            <p:ph idx="1" type="body"/>
          </p:nvPr>
        </p:nvSpPr>
        <p:spPr>
          <a:xfrm>
            <a:off x="826575" y="264825"/>
            <a:ext cx="7815600" cy="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016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Para o teste em algoritmo genético executamos o projeto rgbd_rtk para os datasets de odometria da KITTI 01, 03, 04 e 06.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11005"/>
            <a:ext cx="9143999" cy="2132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625" y="914100"/>
            <a:ext cx="9157247" cy="21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8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 Genético vs Teste Exaustivo</a:t>
            </a:r>
            <a:endParaRPr/>
          </a:p>
        </p:txBody>
      </p:sp>
      <p:pic>
        <p:nvPicPr>
          <p:cNvPr id="428" name="Google Shape;4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00" y="1245100"/>
            <a:ext cx="8258175" cy="38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8"/>
          <p:cNvSpPr txBox="1"/>
          <p:nvPr>
            <p:ph type="title"/>
          </p:nvPr>
        </p:nvSpPr>
        <p:spPr>
          <a:xfrm>
            <a:off x="1273675" y="500050"/>
            <a:ext cx="6191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Sequência 01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9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 Genético vs Teste Exaustivo</a:t>
            </a:r>
            <a:endParaRPr/>
          </a:p>
        </p:txBody>
      </p:sp>
      <p:sp>
        <p:nvSpPr>
          <p:cNvPr id="435" name="Google Shape;435;p59"/>
          <p:cNvSpPr txBox="1"/>
          <p:nvPr>
            <p:ph type="title"/>
          </p:nvPr>
        </p:nvSpPr>
        <p:spPr>
          <a:xfrm>
            <a:off x="1273675" y="500050"/>
            <a:ext cx="6191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Sequência 03</a:t>
            </a:r>
            <a:endParaRPr/>
          </a:p>
        </p:txBody>
      </p:sp>
      <p:pic>
        <p:nvPicPr>
          <p:cNvPr id="436" name="Google Shape;43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25" y="1030750"/>
            <a:ext cx="8158174" cy="38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0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 Genético vs Teste Exaustivo</a:t>
            </a:r>
            <a:endParaRPr/>
          </a:p>
        </p:txBody>
      </p:sp>
      <p:sp>
        <p:nvSpPr>
          <p:cNvPr id="442" name="Google Shape;442;p60"/>
          <p:cNvSpPr txBox="1"/>
          <p:nvPr>
            <p:ph type="title"/>
          </p:nvPr>
        </p:nvSpPr>
        <p:spPr>
          <a:xfrm>
            <a:off x="1273675" y="500050"/>
            <a:ext cx="6191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Sequência 04</a:t>
            </a:r>
            <a:endParaRPr/>
          </a:p>
        </p:txBody>
      </p:sp>
      <p:pic>
        <p:nvPicPr>
          <p:cNvPr id="443" name="Google Shape;44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700" y="1035825"/>
            <a:ext cx="8237276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1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 Genético vs Teste Exaustivo</a:t>
            </a:r>
            <a:endParaRPr/>
          </a:p>
        </p:txBody>
      </p:sp>
      <p:sp>
        <p:nvSpPr>
          <p:cNvPr id="449" name="Google Shape;449;p61"/>
          <p:cNvSpPr txBox="1"/>
          <p:nvPr>
            <p:ph type="title"/>
          </p:nvPr>
        </p:nvSpPr>
        <p:spPr>
          <a:xfrm>
            <a:off x="1273675" y="500050"/>
            <a:ext cx="6191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Sequência 06</a:t>
            </a:r>
            <a:endParaRPr/>
          </a:p>
        </p:txBody>
      </p:sp>
      <p:pic>
        <p:nvPicPr>
          <p:cNvPr id="450" name="Google Shape;45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50" y="1054575"/>
            <a:ext cx="8546824" cy="38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171625" y="84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Metodologia</a:t>
            </a:r>
            <a:endParaRPr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00" y="242225"/>
            <a:ext cx="7905800" cy="47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2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Desvantagem </a:t>
            </a:r>
            <a:r>
              <a:rPr lang="pt-BR"/>
              <a:t>Teste Exaustivo</a:t>
            </a:r>
            <a:endParaRPr/>
          </a:p>
        </p:txBody>
      </p:sp>
      <p:pic>
        <p:nvPicPr>
          <p:cNvPr id="456" name="Google Shape;45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800" y="914100"/>
            <a:ext cx="5354681" cy="39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2"/>
          <p:cNvSpPr txBox="1"/>
          <p:nvPr>
            <p:ph idx="1" type="body"/>
          </p:nvPr>
        </p:nvSpPr>
        <p:spPr>
          <a:xfrm>
            <a:off x="826575" y="264825"/>
            <a:ext cx="7815600" cy="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016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Dependente da faixa de valores testada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3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Importância da Escolha do limiar</a:t>
            </a:r>
            <a:endParaRPr/>
          </a:p>
        </p:txBody>
      </p:sp>
      <p:pic>
        <p:nvPicPr>
          <p:cNvPr id="463" name="Google Shape;46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1009350"/>
            <a:ext cx="3829089" cy="39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9" y="1009350"/>
            <a:ext cx="3881186" cy="39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63"/>
          <p:cNvSpPr txBox="1"/>
          <p:nvPr>
            <p:ph type="title"/>
          </p:nvPr>
        </p:nvSpPr>
        <p:spPr>
          <a:xfrm>
            <a:off x="1273675" y="500050"/>
            <a:ext cx="6191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Sequência 01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4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Importância da Escolha do limiar</a:t>
            </a:r>
            <a:endParaRPr/>
          </a:p>
        </p:txBody>
      </p:sp>
      <p:sp>
        <p:nvSpPr>
          <p:cNvPr id="471" name="Google Shape;471;p64"/>
          <p:cNvSpPr txBox="1"/>
          <p:nvPr>
            <p:ph type="title"/>
          </p:nvPr>
        </p:nvSpPr>
        <p:spPr>
          <a:xfrm>
            <a:off x="1273675" y="500050"/>
            <a:ext cx="6191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Sequência 03</a:t>
            </a:r>
            <a:endParaRPr/>
          </a:p>
        </p:txBody>
      </p:sp>
      <p:pic>
        <p:nvPicPr>
          <p:cNvPr id="472" name="Google Shape;47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75" y="1066475"/>
            <a:ext cx="3729050" cy="389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025" y="1029825"/>
            <a:ext cx="3729050" cy="3965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5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Importância da Escolha do limiar</a:t>
            </a:r>
            <a:endParaRPr/>
          </a:p>
        </p:txBody>
      </p:sp>
      <p:sp>
        <p:nvSpPr>
          <p:cNvPr id="479" name="Google Shape;479;p65"/>
          <p:cNvSpPr txBox="1"/>
          <p:nvPr>
            <p:ph type="title"/>
          </p:nvPr>
        </p:nvSpPr>
        <p:spPr>
          <a:xfrm>
            <a:off x="1273675" y="500050"/>
            <a:ext cx="6191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Sequência 04</a:t>
            </a:r>
            <a:endParaRPr/>
          </a:p>
        </p:txBody>
      </p:sp>
      <p:pic>
        <p:nvPicPr>
          <p:cNvPr id="480" name="Google Shape;48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25" y="1035025"/>
            <a:ext cx="3955275" cy="40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950" y="1035025"/>
            <a:ext cx="3955275" cy="39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Importância da Escolha do limiar</a:t>
            </a:r>
            <a:endParaRPr/>
          </a:p>
        </p:txBody>
      </p:sp>
      <p:sp>
        <p:nvSpPr>
          <p:cNvPr id="487" name="Google Shape;487;p66"/>
          <p:cNvSpPr txBox="1"/>
          <p:nvPr>
            <p:ph type="title"/>
          </p:nvPr>
        </p:nvSpPr>
        <p:spPr>
          <a:xfrm>
            <a:off x="1273675" y="500050"/>
            <a:ext cx="6191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Sequência 06</a:t>
            </a:r>
            <a:endParaRPr/>
          </a:p>
        </p:txBody>
      </p:sp>
      <p:pic>
        <p:nvPicPr>
          <p:cNvPr id="488" name="Google Shape;48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00" y="1137925"/>
            <a:ext cx="3717125" cy="38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450" y="1167638"/>
            <a:ext cx="3717125" cy="3768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7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das Sequências Escolhidas</a:t>
            </a:r>
            <a:endParaRPr/>
          </a:p>
        </p:txBody>
      </p:sp>
      <p:sp>
        <p:nvSpPr>
          <p:cNvPr id="495" name="Google Shape;495;p67"/>
          <p:cNvSpPr txBox="1"/>
          <p:nvPr>
            <p:ph idx="1" type="body"/>
          </p:nvPr>
        </p:nvSpPr>
        <p:spPr>
          <a:xfrm>
            <a:off x="874200" y="764900"/>
            <a:ext cx="7815600" cy="3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016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A sequência 01, possui o maior erro, pois é muito dinâmica, devido a passagem de ciclistas, carros, entre outros. Além de possuir altas variações de iluminação. Fatores para os quais, conforme especificado em capítulos anteriores, o projeto implementado não possui robustez. Além disso, é válido salientar que nas últimas 100 imagens há ofuscamento de uma das câmeras pelo sol, fato que resultou em erro ao gerar a disparidade. Por isso, removemos as 100 últimas imagens do dataset para teste.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101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A sequência 03 é pouco dinâmica, contudo, embora não haja movimentação brusca, o automóvel do KITTI segue um outro carro durante o início do trajedo e depois para de seguí-lo. Essa mudança gera um aumento de erro no ponto onde ela ocorre. Além disso, é perceptível o acúmulo do erro gerado pelo rgbd_rtk.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101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Na sequência 04 (pouco dinâmica) o automóvel do KITTI segue um outro carro durante todo o trajedo. Assim como em todas as outras sequências,há o acúmulo do erro gerado pelo rgbd_rtk.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101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A sequência 06 também também com baixa dinamicidade, possui algumas curvas conforme podemos perceber ao observar a trajetória traçada. Por fim, vemos que a escolha do threshold do RANSAC teve impacto significativo no erro de trajetória, mesmo com as limitações do nosso projeto para datasets dinâmicos.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8"/>
          <p:cNvSpPr txBox="1"/>
          <p:nvPr>
            <p:ph type="ctrTitle"/>
          </p:nvPr>
        </p:nvSpPr>
        <p:spPr>
          <a:xfrm>
            <a:off x="3132675" y="1902975"/>
            <a:ext cx="56961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CONCLUSÃO</a:t>
            </a:r>
            <a:endParaRPr sz="2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/>
          <p:nvPr>
            <p:ph type="title"/>
          </p:nvPr>
        </p:nvSpPr>
        <p:spPr>
          <a:xfrm>
            <a:off x="1273675" y="0"/>
            <a:ext cx="76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506" name="Google Shape;506;p69"/>
          <p:cNvSpPr txBox="1"/>
          <p:nvPr>
            <p:ph idx="1" type="body"/>
          </p:nvPr>
        </p:nvSpPr>
        <p:spPr>
          <a:xfrm>
            <a:off x="874200" y="764900"/>
            <a:ext cx="7815600" cy="3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016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Mesmo que a diferença entre o erro gerado pelo threshold escolhido pelo teste exaustivo e pelo algoritmo genético não seja grande. Pudemos verificar as deficiências que uma abordagem por teste exaustivo apresenta.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101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A escolha do limiar tem suma importância sobre o projeto de odometria visual com imagens estéreo.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101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Altamente recomendável automatizar a parametrização da odometria visual, escolhendo o limiar que minimize o erro, e buscar soluções de aprendizado de máquinas.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101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No entanto, ainda há muito o que fazer para que nosso projeto atinja a robustez a ambientes dinâmicos com iluminação inconstante.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512" name="Google Shape;512;p70"/>
          <p:cNvSpPr txBox="1"/>
          <p:nvPr>
            <p:ph idx="1" type="body"/>
          </p:nvPr>
        </p:nvSpPr>
        <p:spPr>
          <a:xfrm>
            <a:off x="1052550" y="877000"/>
            <a:ext cx="7038900" cy="34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CADENA, C.; CARLONE, L.; CARRILLO H.; LATIF Y.; SCARAMUZZA D.; NEIRA J.; REID I.; LEONARD J. J. (2016), Past, present and future of simultaneous localization and mapping: toward the robust perception age., In: IEEE Transactions on Robotics.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Chang, C. &amp; S. Chatterjee (1992), Quantization error analysis in stereo vision, em ‘[1992] Conference Record of the Twenty-Sixth Asilomar Conference on Signals, Systems Computers’, pp. 1037–1041 vol.2.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da Silva, B. Marques F., L. F. Maciel Correia, K. de Araújo Bezerra &amp; L. M. Garcia Gonçalves (2017), Tracking spatially distributed features in klt algorithms for rgb-d visual odometry, em ‘2017 Workshop of Computer Vision (WVC)’, pp. 67–72.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da Silva, B. Marques F. &amp; L. M. Garcia Gonçalves (2015), Visual odometry and mapping for indoor environments using rgb-d cameras, Vol. 507, pp. 16–31.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518" name="Google Shape;518;p71"/>
          <p:cNvSpPr txBox="1"/>
          <p:nvPr>
            <p:ph idx="1" type="body"/>
          </p:nvPr>
        </p:nvSpPr>
        <p:spPr>
          <a:xfrm>
            <a:off x="1052550" y="877000"/>
            <a:ext cx="7038900" cy="4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Scaramuzza, D. (2011), Performance evaluation of 1-point-ransac visual odometry, Journal of Field Robotics.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Scaramuzza, D. &amp; F. Fraundorfer (2011a), Visual odometry: Part 1 - the first 30 years and fundamentals, em ‘Robotics and Automation’, IEEE Robotics and Automation Magazine 18(4).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Scaramuzza, Davide &amp; Friedrich Fraundorfer (2011b), ‘Visual odometry [tutorial]’, IEEE Robot. Automat. Mag. 18, 80–92.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Visual Odometry (VO) (n.d.), http://www.cs.toronto.edu/~urtasun/courses/ CSC2541/03_odometry.pdf. Acessed: 2018-06-04. Visão Estéreo (n.d.), http://www.comp.ita.br/~forster/CC-222/lecture/ 06-Visao-Estereo.pdf. Acessed: 2018-08-07.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Hossein-Nejad, Zahra &amp; Mehdi Nasri (2016), Image registration based on sift features and adaptive ransac transform.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Kaehler, Adrian &amp; Gary Bradski (2016), Learning OpenCV 3: Computer Vision in C++ with the OpenCV Library, 1st edio, O’Reilly Media, Inc.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171625" y="84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Metodologia</a:t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675" y="211725"/>
            <a:ext cx="7818659" cy="472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2"/>
          <p:cNvSpPr txBox="1"/>
          <p:nvPr>
            <p:ph type="ctrTitle"/>
          </p:nvPr>
        </p:nvSpPr>
        <p:spPr>
          <a:xfrm>
            <a:off x="3132675" y="1902975"/>
            <a:ext cx="56961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FIM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ctrTitle"/>
          </p:nvPr>
        </p:nvSpPr>
        <p:spPr>
          <a:xfrm>
            <a:off x="3132675" y="1902975"/>
            <a:ext cx="56961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TEORIA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Referência</a:t>
            </a:r>
            <a:endParaRPr/>
          </a:p>
        </p:txBody>
      </p:sp>
      <p:sp>
        <p:nvSpPr>
          <p:cNvPr id="178" name="Google Shape;178;p20"/>
          <p:cNvSpPr txBox="1"/>
          <p:nvPr>
            <p:ph idx="1" type="body"/>
          </p:nvPr>
        </p:nvSpPr>
        <p:spPr>
          <a:xfrm>
            <a:off x="721675" y="911675"/>
            <a:ext cx="7815600" cy="3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016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Disposição dos sensores no carro usado para construção do dataset KITTI.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463" y="1622803"/>
            <a:ext cx="6462025" cy="31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1297513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Estéreo</a:t>
            </a:r>
            <a:endParaRPr/>
          </a:p>
        </p:txBody>
      </p:sp>
      <p:sp>
        <p:nvSpPr>
          <p:cNvPr id="185" name="Google Shape;185;p21"/>
          <p:cNvSpPr txBox="1"/>
          <p:nvPr>
            <p:ph idx="1" type="body"/>
          </p:nvPr>
        </p:nvSpPr>
        <p:spPr>
          <a:xfrm>
            <a:off x="799293" y="445950"/>
            <a:ext cx="3489300" cy="3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Visão estéreo: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percepção  de  profundidade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calculada por triangulação.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ex.: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10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10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75" y="1559713"/>
            <a:ext cx="36957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050" y="1559725"/>
            <a:ext cx="3695700" cy="33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4625243" y="550725"/>
            <a:ext cx="3489300" cy="3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Visão monocular: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julgamento de  profundidade: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monoscópico.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ex.: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10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10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